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8" r:id="rId21"/>
    <p:sldId id="287" r:id="rId22"/>
    <p:sldId id="286" r:id="rId23"/>
    <p:sldId id="285" r:id="rId24"/>
    <p:sldId id="284"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4660"/>
  </p:normalViewPr>
  <p:slideViewPr>
    <p:cSldViewPr snapToGrid="0">
      <p:cViewPr varScale="1">
        <p:scale>
          <a:sx n="86" d="100"/>
          <a:sy n="86" d="100"/>
        </p:scale>
        <p:origin x="49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84AC669-6240-479D-B71E-0A107A8B0EC0}" type="datetimeFigureOut">
              <a:rPr lang="en-US" smtClean="0"/>
              <a:t>8/21/2020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52365AE-D8DF-41B9-B527-E8893DA69E3A}" type="slidenum">
              <a:rPr lang="en-US" smtClean="0"/>
              <a:t>‹#›</a:t>
            </a:fld>
            <a:endParaRPr lang="en-US"/>
          </a:p>
        </p:txBody>
      </p:sp>
    </p:spTree>
    <p:extLst>
      <p:ext uri="{BB962C8B-B14F-4D97-AF65-F5344CB8AC3E}">
        <p14:creationId xmlns:p14="http://schemas.microsoft.com/office/powerpoint/2010/main" val="256906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4AC669-6240-479D-B71E-0A107A8B0EC0}"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656228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84AC669-6240-479D-B71E-0A107A8B0EC0}" type="datetimeFigureOut">
              <a:rPr lang="en-US" smtClean="0"/>
              <a:t>8/21/2020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52365AE-D8DF-41B9-B527-E8893DA69E3A}" type="slidenum">
              <a:rPr lang="en-US" smtClean="0"/>
              <a:t>‹#›</a:t>
            </a:fld>
            <a:endParaRPr lang="en-US"/>
          </a:p>
        </p:txBody>
      </p:sp>
    </p:spTree>
    <p:extLst>
      <p:ext uri="{BB962C8B-B14F-4D97-AF65-F5344CB8AC3E}">
        <p14:creationId xmlns:p14="http://schemas.microsoft.com/office/powerpoint/2010/main" val="281322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4AC669-6240-479D-B71E-0A107A8B0EC0}"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092210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84AC669-6240-479D-B71E-0A107A8B0EC0}" type="datetimeFigureOut">
              <a:rPr lang="en-US" smtClean="0"/>
              <a:t>8/21/2020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52365AE-D8DF-41B9-B527-E8893DA69E3A}" type="slidenum">
              <a:rPr lang="en-US" smtClean="0"/>
              <a:t>‹#›</a:t>
            </a:fld>
            <a:endParaRPr lang="en-US"/>
          </a:p>
        </p:txBody>
      </p:sp>
    </p:spTree>
    <p:extLst>
      <p:ext uri="{BB962C8B-B14F-4D97-AF65-F5344CB8AC3E}">
        <p14:creationId xmlns:p14="http://schemas.microsoft.com/office/powerpoint/2010/main" val="280039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4AC669-6240-479D-B71E-0A107A8B0EC0}" type="datetimeFigureOut">
              <a:rPr lang="en-US" smtClean="0"/>
              <a:t>8/21/2020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4118108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4AC669-6240-479D-B71E-0A107A8B0EC0}" type="datetimeFigureOut">
              <a:rPr lang="en-US" smtClean="0"/>
              <a:t>8/21/2020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75128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4AC669-6240-479D-B71E-0A107A8B0EC0}" type="datetimeFigureOut">
              <a:rPr lang="en-US" smtClean="0"/>
              <a:t>8/21/2020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423425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AC669-6240-479D-B71E-0A107A8B0EC0}" type="datetimeFigureOut">
              <a:rPr lang="en-US" smtClean="0"/>
              <a:t>8/21/2020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458264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84AC669-6240-479D-B71E-0A107A8B0EC0}" type="datetimeFigureOut">
              <a:rPr lang="en-US" smtClean="0"/>
              <a:t>8/21/2020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52365AE-D8DF-41B9-B527-E8893DA69E3A}" type="slidenum">
              <a:rPr lang="en-US" smtClean="0"/>
              <a:t>‹#›</a:t>
            </a:fld>
            <a:endParaRPr lang="en-US"/>
          </a:p>
        </p:txBody>
      </p:sp>
    </p:spTree>
    <p:extLst>
      <p:ext uri="{BB962C8B-B14F-4D97-AF65-F5344CB8AC3E}">
        <p14:creationId xmlns:p14="http://schemas.microsoft.com/office/powerpoint/2010/main" val="318851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4AC669-6240-479D-B71E-0A107A8B0EC0}" type="datetimeFigureOut">
              <a:rPr lang="en-US" smtClean="0"/>
              <a:t>8/21/2020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2084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84AC669-6240-479D-B71E-0A107A8B0EC0}" type="datetimeFigureOut">
              <a:rPr lang="en-US" smtClean="0"/>
              <a:t>8/21/2020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52365AE-D8DF-41B9-B527-E8893DA69E3A}"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865533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oecd.org/innovation/inno/space-forum/" TargetMode="External"/><Relationship Id="rId2" Type="http://schemas.openxmlformats.org/officeDocument/2006/relationships/hyperlink" Target="https://www.cloudynights.com/index" TargetMode="External"/><Relationship Id="rId1" Type="http://schemas.openxmlformats.org/officeDocument/2006/relationships/slideLayout" Target="../slideLayouts/slideLayout2.xml"/><Relationship Id="rId5" Type="http://schemas.openxmlformats.org/officeDocument/2006/relationships/hyperlink" Target="https://www.w3schools.com/html/" TargetMode="External"/><Relationship Id="rId4" Type="http://schemas.openxmlformats.org/officeDocument/2006/relationships/hyperlink" Target="https://www.websitebuilderexpert.com/building-websit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E594-F333-44B2-BA3F-4BCF24D071E6}"/>
              </a:ext>
            </a:extLst>
          </p:cNvPr>
          <p:cNvSpPr>
            <a:spLocks noGrp="1"/>
          </p:cNvSpPr>
          <p:nvPr>
            <p:ph type="ctrTitle"/>
          </p:nvPr>
        </p:nvSpPr>
        <p:spPr/>
        <p:txBody>
          <a:bodyPr/>
          <a:lstStyle/>
          <a:p>
            <a:r>
              <a:rPr lang="en-IN" dirty="0"/>
              <a:t>ASTRONOMY FORUM WEBSITE (BITSPACE)</a:t>
            </a:r>
          </a:p>
        </p:txBody>
      </p:sp>
      <p:sp>
        <p:nvSpPr>
          <p:cNvPr id="5" name="TextBox 4">
            <a:extLst>
              <a:ext uri="{FF2B5EF4-FFF2-40B4-BE49-F238E27FC236}">
                <a16:creationId xmlns:a16="http://schemas.microsoft.com/office/drawing/2014/main" id="{9D0F6A2B-1F2A-47D2-B3C9-0642E7456B6B}"/>
              </a:ext>
            </a:extLst>
          </p:cNvPr>
          <p:cNvSpPr txBox="1"/>
          <p:nvPr/>
        </p:nvSpPr>
        <p:spPr>
          <a:xfrm>
            <a:off x="762000" y="3343186"/>
            <a:ext cx="6648450" cy="1569660"/>
          </a:xfrm>
          <a:prstGeom prst="rect">
            <a:avLst/>
          </a:prstGeom>
          <a:noFill/>
        </p:spPr>
        <p:txBody>
          <a:bodyPr wrap="square">
            <a:spAutoFit/>
          </a:bodyPr>
          <a:lstStyle/>
          <a:p>
            <a:r>
              <a:rPr lang="en-IN" sz="2400" dirty="0">
                <a:solidFill>
                  <a:schemeClr val="bg1"/>
                </a:solidFill>
              </a:rPr>
              <a:t>Team members:</a:t>
            </a:r>
          </a:p>
          <a:p>
            <a:r>
              <a:rPr lang="en-IN" sz="2400" dirty="0">
                <a:solidFill>
                  <a:schemeClr val="bg1"/>
                </a:solidFill>
              </a:rPr>
              <a:t>SANJANA MISHRA (18BCE2324)</a:t>
            </a:r>
          </a:p>
          <a:p>
            <a:r>
              <a:rPr lang="en-IN" sz="2400" dirty="0">
                <a:solidFill>
                  <a:schemeClr val="bg1"/>
                </a:solidFill>
              </a:rPr>
              <a:t>ANURAG PARCHA (18BCE2335)</a:t>
            </a:r>
          </a:p>
          <a:p>
            <a:r>
              <a:rPr lang="en-IN" sz="2400" dirty="0">
                <a:solidFill>
                  <a:schemeClr val="bg1"/>
                </a:solidFill>
              </a:rPr>
              <a:t>SNEHA PREM KIRON (18BCI0249)</a:t>
            </a:r>
          </a:p>
        </p:txBody>
      </p:sp>
    </p:spTree>
    <p:extLst>
      <p:ext uri="{BB962C8B-B14F-4D97-AF65-F5344CB8AC3E}">
        <p14:creationId xmlns:p14="http://schemas.microsoft.com/office/powerpoint/2010/main" val="1456347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DAC59-D163-4579-85A3-60354A049F47}"/>
              </a:ext>
            </a:extLst>
          </p:cNvPr>
          <p:cNvSpPr>
            <a:spLocks noGrp="1"/>
          </p:cNvSpPr>
          <p:nvPr>
            <p:ph idx="1"/>
          </p:nvPr>
        </p:nvSpPr>
        <p:spPr>
          <a:xfrm>
            <a:off x="581192" y="2180496"/>
            <a:ext cx="3314533" cy="3678303"/>
          </a:xfrm>
        </p:spPr>
        <p:txBody>
          <a:bodyPr/>
          <a:lstStyle/>
          <a:p>
            <a:r>
              <a:rPr lang="en-IN" dirty="0"/>
              <a:t>Again, OECD provides news, articles and publications; very similar to Cloudy Nights.</a:t>
            </a:r>
          </a:p>
          <a:p>
            <a:r>
              <a:rPr lang="en-IN" dirty="0"/>
              <a:t> The addition of </a:t>
            </a:r>
            <a:r>
              <a:rPr lang="en-GB" b="0" i="0" dirty="0">
                <a:effectLst/>
              </a:rPr>
              <a:t>inclusion of links to buying trusted astronomical equipment products such as telescopes, is what sets us apart from OECD.</a:t>
            </a:r>
          </a:p>
          <a:p>
            <a:endParaRPr lang="en-IN" dirty="0"/>
          </a:p>
        </p:txBody>
      </p:sp>
      <p:pic>
        <p:nvPicPr>
          <p:cNvPr id="5" name="Picture 4">
            <a:extLst>
              <a:ext uri="{FF2B5EF4-FFF2-40B4-BE49-F238E27FC236}">
                <a16:creationId xmlns:a16="http://schemas.microsoft.com/office/drawing/2014/main" id="{F904E77C-0D2F-4C04-9659-DAF524A58028}"/>
              </a:ext>
            </a:extLst>
          </p:cNvPr>
          <p:cNvPicPr>
            <a:picLocks noChangeAspect="1"/>
          </p:cNvPicPr>
          <p:nvPr/>
        </p:nvPicPr>
        <p:blipFill>
          <a:blip r:embed="rId2"/>
          <a:stretch>
            <a:fillRect/>
          </a:stretch>
        </p:blipFill>
        <p:spPr>
          <a:xfrm>
            <a:off x="3895725" y="2180496"/>
            <a:ext cx="7752293" cy="3678302"/>
          </a:xfrm>
          <a:prstGeom prst="rect">
            <a:avLst/>
          </a:prstGeom>
        </p:spPr>
      </p:pic>
    </p:spTree>
    <p:extLst>
      <p:ext uri="{BB962C8B-B14F-4D97-AF65-F5344CB8AC3E}">
        <p14:creationId xmlns:p14="http://schemas.microsoft.com/office/powerpoint/2010/main" val="321885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7927-018A-442E-A0FF-F401DA2EFE10}"/>
              </a:ext>
            </a:extLst>
          </p:cNvPr>
          <p:cNvSpPr>
            <a:spLocks noGrp="1"/>
          </p:cNvSpPr>
          <p:nvPr>
            <p:ph type="title"/>
          </p:nvPr>
        </p:nvSpPr>
        <p:spPr/>
        <p:txBody>
          <a:bodyPr/>
          <a:lstStyle/>
          <a:p>
            <a:r>
              <a:rPr lang="en-IN" dirty="0"/>
              <a:t>Client &amp; End users of the system</a:t>
            </a:r>
          </a:p>
        </p:txBody>
      </p:sp>
      <p:sp>
        <p:nvSpPr>
          <p:cNvPr id="3" name="Content Placeholder 2">
            <a:extLst>
              <a:ext uri="{FF2B5EF4-FFF2-40B4-BE49-F238E27FC236}">
                <a16:creationId xmlns:a16="http://schemas.microsoft.com/office/drawing/2014/main" id="{071952D8-F2AA-49F3-A51B-5F3C35A531E1}"/>
              </a:ext>
            </a:extLst>
          </p:cNvPr>
          <p:cNvSpPr>
            <a:spLocks noGrp="1"/>
          </p:cNvSpPr>
          <p:nvPr>
            <p:ph idx="1"/>
          </p:nvPr>
        </p:nvSpPr>
        <p:spPr/>
        <p:txBody>
          <a:bodyPr/>
          <a:lstStyle/>
          <a:p>
            <a:r>
              <a:rPr lang="en-IN" dirty="0"/>
              <a:t>The following are the clients or users of our system:</a:t>
            </a:r>
          </a:p>
          <a:p>
            <a:pPr marL="342900" indent="-342900">
              <a:buAutoNum type="arabicPeriod"/>
            </a:pPr>
            <a:r>
              <a:rPr lang="en-IN" dirty="0"/>
              <a:t>Space enthusiasts.</a:t>
            </a:r>
          </a:p>
          <a:p>
            <a:pPr marL="342900" indent="-342900">
              <a:buAutoNum type="arabicPeriod"/>
            </a:pPr>
            <a:r>
              <a:rPr lang="en-IN" dirty="0"/>
              <a:t>Astronomers.</a:t>
            </a:r>
          </a:p>
          <a:p>
            <a:pPr marL="342900" indent="-342900">
              <a:buAutoNum type="arabicPeriod"/>
            </a:pPr>
            <a:r>
              <a:rPr lang="en-IN" dirty="0"/>
              <a:t>Anyone interested in viewing or buying Astronomical Equipment.</a:t>
            </a:r>
          </a:p>
          <a:p>
            <a:pPr marL="342900" indent="-342900">
              <a:buAutoNum type="arabicPeriod"/>
            </a:pPr>
            <a:r>
              <a:rPr lang="en-IN" dirty="0"/>
              <a:t>Any individual keen on discussion of space-related technology or topics.</a:t>
            </a:r>
          </a:p>
          <a:p>
            <a:pPr marL="342900" indent="-342900">
              <a:buAutoNum type="arabicPeriod"/>
            </a:pPr>
            <a:r>
              <a:rPr lang="en-IN" dirty="0"/>
              <a:t>Retailers of Astronomical Equipment/ Technologies/ </a:t>
            </a:r>
            <a:r>
              <a:rPr lang="en-IN" dirty="0" err="1"/>
              <a:t>Softwares</a:t>
            </a:r>
            <a:r>
              <a:rPr lang="en-IN" dirty="0"/>
              <a:t> or Games.</a:t>
            </a:r>
          </a:p>
          <a:p>
            <a:endParaRPr lang="en-IN" dirty="0"/>
          </a:p>
        </p:txBody>
      </p:sp>
    </p:spTree>
    <p:extLst>
      <p:ext uri="{BB962C8B-B14F-4D97-AF65-F5344CB8AC3E}">
        <p14:creationId xmlns:p14="http://schemas.microsoft.com/office/powerpoint/2010/main" val="1547926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FB1B-6317-4E7F-98FB-E41E89314766}"/>
              </a:ext>
            </a:extLst>
          </p:cNvPr>
          <p:cNvSpPr>
            <a:spLocks noGrp="1"/>
          </p:cNvSpPr>
          <p:nvPr>
            <p:ph type="title"/>
          </p:nvPr>
        </p:nvSpPr>
        <p:spPr/>
        <p:txBody>
          <a:bodyPr/>
          <a:lstStyle/>
          <a:p>
            <a:r>
              <a:rPr lang="en-IN" dirty="0"/>
              <a:t>Prototype of the complete system: Landing Page</a:t>
            </a:r>
          </a:p>
        </p:txBody>
      </p:sp>
      <p:pic>
        <p:nvPicPr>
          <p:cNvPr id="5" name="Picture 4">
            <a:extLst>
              <a:ext uri="{FF2B5EF4-FFF2-40B4-BE49-F238E27FC236}">
                <a16:creationId xmlns:a16="http://schemas.microsoft.com/office/drawing/2014/main" id="{C0A58C74-9147-4720-BD4C-0F96D46F5A6B}"/>
              </a:ext>
            </a:extLst>
          </p:cNvPr>
          <p:cNvPicPr>
            <a:picLocks noChangeAspect="1"/>
          </p:cNvPicPr>
          <p:nvPr/>
        </p:nvPicPr>
        <p:blipFill>
          <a:blip r:embed="rId2"/>
          <a:stretch>
            <a:fillRect/>
          </a:stretch>
        </p:blipFill>
        <p:spPr>
          <a:xfrm>
            <a:off x="1809750" y="1887295"/>
            <a:ext cx="8572499" cy="4761155"/>
          </a:xfrm>
          <a:prstGeom prst="rect">
            <a:avLst/>
          </a:prstGeom>
        </p:spPr>
      </p:pic>
    </p:spTree>
    <p:extLst>
      <p:ext uri="{BB962C8B-B14F-4D97-AF65-F5344CB8AC3E}">
        <p14:creationId xmlns:p14="http://schemas.microsoft.com/office/powerpoint/2010/main" val="253623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07E3-C29C-4CFB-9C99-E5262D141E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39F265-AE4A-46EE-891A-C2E70B77E6D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D9596AB-07C5-4E00-9284-B5340B56FFF8}"/>
              </a:ext>
            </a:extLst>
          </p:cNvPr>
          <p:cNvPicPr>
            <a:picLocks noChangeAspect="1"/>
          </p:cNvPicPr>
          <p:nvPr/>
        </p:nvPicPr>
        <p:blipFill>
          <a:blip r:embed="rId2"/>
          <a:stretch>
            <a:fillRect/>
          </a:stretch>
        </p:blipFill>
        <p:spPr>
          <a:xfrm>
            <a:off x="375664" y="237101"/>
            <a:ext cx="11440672" cy="6383798"/>
          </a:xfrm>
          <a:prstGeom prst="rect">
            <a:avLst/>
          </a:prstGeom>
        </p:spPr>
      </p:pic>
    </p:spTree>
    <p:extLst>
      <p:ext uri="{BB962C8B-B14F-4D97-AF65-F5344CB8AC3E}">
        <p14:creationId xmlns:p14="http://schemas.microsoft.com/office/powerpoint/2010/main" val="305492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EA3A-48AF-4E7C-B6DE-FC3C0B3F6A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FCCF2F-2DE0-49A1-A9A4-3CDBB12FE2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C90C68-030F-4CFF-9E5F-7D3DC0C9A174}"/>
              </a:ext>
            </a:extLst>
          </p:cNvPr>
          <p:cNvPicPr>
            <a:picLocks noChangeAspect="1"/>
          </p:cNvPicPr>
          <p:nvPr/>
        </p:nvPicPr>
        <p:blipFill>
          <a:blip r:embed="rId2"/>
          <a:stretch>
            <a:fillRect/>
          </a:stretch>
        </p:blipFill>
        <p:spPr>
          <a:xfrm>
            <a:off x="440924" y="228601"/>
            <a:ext cx="11310150" cy="6260260"/>
          </a:xfrm>
          <a:prstGeom prst="rect">
            <a:avLst/>
          </a:prstGeom>
        </p:spPr>
      </p:pic>
    </p:spTree>
    <p:extLst>
      <p:ext uri="{BB962C8B-B14F-4D97-AF65-F5344CB8AC3E}">
        <p14:creationId xmlns:p14="http://schemas.microsoft.com/office/powerpoint/2010/main" val="2683099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7DE9-8D1F-46C0-BFC1-648AE685F6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90EB71-4E24-407D-AFA5-03C82E4298B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FA83E15-0CF1-4246-985D-57DF012AF662}"/>
              </a:ext>
            </a:extLst>
          </p:cNvPr>
          <p:cNvPicPr>
            <a:picLocks noChangeAspect="1"/>
          </p:cNvPicPr>
          <p:nvPr/>
        </p:nvPicPr>
        <p:blipFill>
          <a:blip r:embed="rId2"/>
          <a:stretch>
            <a:fillRect/>
          </a:stretch>
        </p:blipFill>
        <p:spPr>
          <a:xfrm>
            <a:off x="242887" y="192427"/>
            <a:ext cx="11706225" cy="6473146"/>
          </a:xfrm>
          <a:prstGeom prst="rect">
            <a:avLst/>
          </a:prstGeom>
        </p:spPr>
      </p:pic>
    </p:spTree>
    <p:extLst>
      <p:ext uri="{BB962C8B-B14F-4D97-AF65-F5344CB8AC3E}">
        <p14:creationId xmlns:p14="http://schemas.microsoft.com/office/powerpoint/2010/main" val="28774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ED32-5F81-4077-82A9-31293CC888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FB09F5-3ED5-494E-9C9E-4E46A015C15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041E3E7-8B56-4BEB-855D-200DCF9042F8}"/>
              </a:ext>
            </a:extLst>
          </p:cNvPr>
          <p:cNvPicPr>
            <a:picLocks noChangeAspect="1"/>
          </p:cNvPicPr>
          <p:nvPr/>
        </p:nvPicPr>
        <p:blipFill>
          <a:blip r:embed="rId2"/>
          <a:stretch>
            <a:fillRect/>
          </a:stretch>
        </p:blipFill>
        <p:spPr>
          <a:xfrm>
            <a:off x="290596" y="204231"/>
            <a:ext cx="11610808" cy="6449537"/>
          </a:xfrm>
          <a:prstGeom prst="rect">
            <a:avLst/>
          </a:prstGeom>
        </p:spPr>
      </p:pic>
    </p:spTree>
    <p:extLst>
      <p:ext uri="{BB962C8B-B14F-4D97-AF65-F5344CB8AC3E}">
        <p14:creationId xmlns:p14="http://schemas.microsoft.com/office/powerpoint/2010/main" val="1483420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804F-9388-46C2-B13C-F0C9B7986D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B968CA-BF18-42BB-87AA-C4460A2B636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9AB12D-E42E-4F5B-A1A9-62A8F2EA187B}"/>
              </a:ext>
            </a:extLst>
          </p:cNvPr>
          <p:cNvPicPr>
            <a:picLocks noChangeAspect="1"/>
          </p:cNvPicPr>
          <p:nvPr/>
        </p:nvPicPr>
        <p:blipFill>
          <a:blip r:embed="rId2"/>
          <a:stretch>
            <a:fillRect/>
          </a:stretch>
        </p:blipFill>
        <p:spPr>
          <a:xfrm>
            <a:off x="290596" y="201951"/>
            <a:ext cx="11610808" cy="6454098"/>
          </a:xfrm>
          <a:prstGeom prst="rect">
            <a:avLst/>
          </a:prstGeom>
        </p:spPr>
      </p:pic>
    </p:spTree>
    <p:extLst>
      <p:ext uri="{BB962C8B-B14F-4D97-AF65-F5344CB8AC3E}">
        <p14:creationId xmlns:p14="http://schemas.microsoft.com/office/powerpoint/2010/main" val="410376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DEFF-8CCB-4936-98B0-A40316BBB4FB}"/>
              </a:ext>
            </a:extLst>
          </p:cNvPr>
          <p:cNvSpPr>
            <a:spLocks noGrp="1"/>
          </p:cNvSpPr>
          <p:nvPr>
            <p:ph type="title"/>
          </p:nvPr>
        </p:nvSpPr>
        <p:spPr/>
        <p:txBody>
          <a:bodyPr/>
          <a:lstStyle/>
          <a:p>
            <a:r>
              <a:rPr lang="en-IN" dirty="0"/>
              <a:t>Landing page</a:t>
            </a:r>
          </a:p>
        </p:txBody>
      </p:sp>
      <p:pic>
        <p:nvPicPr>
          <p:cNvPr id="5" name="Content Placeholder 4">
            <a:extLst>
              <a:ext uri="{FF2B5EF4-FFF2-40B4-BE49-F238E27FC236}">
                <a16:creationId xmlns:a16="http://schemas.microsoft.com/office/drawing/2014/main" id="{1DEEF2B0-5D3D-42F3-A5FE-81550683B7EF}"/>
              </a:ext>
            </a:extLst>
          </p:cNvPr>
          <p:cNvPicPr>
            <a:picLocks noGrp="1" noChangeAspect="1"/>
          </p:cNvPicPr>
          <p:nvPr>
            <p:ph idx="1"/>
          </p:nvPr>
        </p:nvPicPr>
        <p:blipFill>
          <a:blip r:embed="rId2"/>
          <a:stretch>
            <a:fillRect/>
          </a:stretch>
        </p:blipFill>
        <p:spPr>
          <a:xfrm>
            <a:off x="948737" y="1857375"/>
            <a:ext cx="10148944" cy="4857750"/>
          </a:xfrm>
        </p:spPr>
      </p:pic>
    </p:spTree>
    <p:extLst>
      <p:ext uri="{BB962C8B-B14F-4D97-AF65-F5344CB8AC3E}">
        <p14:creationId xmlns:p14="http://schemas.microsoft.com/office/powerpoint/2010/main" val="2386344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374C-B07F-4EEB-A6C4-18319BAC2D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58B7CE-F652-4F13-96AF-152209059C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CD7B181-C5D3-45DB-A551-F0823CF15143}"/>
              </a:ext>
            </a:extLst>
          </p:cNvPr>
          <p:cNvPicPr>
            <a:picLocks noChangeAspect="1"/>
          </p:cNvPicPr>
          <p:nvPr/>
        </p:nvPicPr>
        <p:blipFill>
          <a:blip r:embed="rId2"/>
          <a:stretch>
            <a:fillRect/>
          </a:stretch>
        </p:blipFill>
        <p:spPr>
          <a:xfrm>
            <a:off x="395992" y="390525"/>
            <a:ext cx="11400014" cy="5765319"/>
          </a:xfrm>
          <a:prstGeom prst="rect">
            <a:avLst/>
          </a:prstGeom>
        </p:spPr>
      </p:pic>
    </p:spTree>
    <p:extLst>
      <p:ext uri="{BB962C8B-B14F-4D97-AF65-F5344CB8AC3E}">
        <p14:creationId xmlns:p14="http://schemas.microsoft.com/office/powerpoint/2010/main" val="1192053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0386-6A7C-4220-9AEA-7792CD1D4E8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1AA4502-B31C-4653-8B1C-3CC92BD37290}"/>
              </a:ext>
            </a:extLst>
          </p:cNvPr>
          <p:cNvSpPr>
            <a:spLocks noGrp="1"/>
          </p:cNvSpPr>
          <p:nvPr>
            <p:ph idx="1"/>
          </p:nvPr>
        </p:nvSpPr>
        <p:spPr/>
        <p:txBody>
          <a:bodyPr>
            <a:normAutofit lnSpcReduction="10000"/>
          </a:bodyPr>
          <a:lstStyle/>
          <a:p>
            <a:r>
              <a:rPr lang="en-GB" b="0" i="0" dirty="0">
                <a:effectLst/>
              </a:rPr>
              <a:t>The notion of Space and the Cosmos and its entirely has always existed in the minds for humanity in some form or another from thousands of years. Back when Ptolemy proposed that the Earth was the </a:t>
            </a:r>
            <a:r>
              <a:rPr lang="en-GB" dirty="0"/>
              <a:t>centre</a:t>
            </a:r>
            <a:r>
              <a:rPr lang="en-GB" b="0" i="0" dirty="0">
                <a:effectLst/>
              </a:rPr>
              <a:t> of the Universe. And this was the widely accepted theory, until Copernicus came by and said that the Sun is the centre.  But was humiliated and mocked.</a:t>
            </a:r>
            <a:endParaRPr lang="en-GB" dirty="0"/>
          </a:p>
          <a:p>
            <a:r>
              <a:rPr lang="en-GB" b="0" i="0" dirty="0">
                <a:effectLst/>
              </a:rPr>
              <a:t>Galileo Galilei was almost executed for proposing the Helio-centric theory because of his invention of the working telescope. We can see a pattern in almost all the cases in the past and the present where revolutionary ideologies are suppressed due to a lack of knowledge by the suppressors. </a:t>
            </a:r>
          </a:p>
          <a:p>
            <a:r>
              <a:rPr lang="en-GB" dirty="0"/>
              <a:t>In this day and time, it still happens. Now, it is time to change that, especially since by the day, Space travel and settlement edges ever so slightly to humanity’s accessibility. Soon, in the future, it will be everybody’s necessity to know about our beautiful Universe and beyond not as a scholar, but as a human.</a:t>
            </a:r>
          </a:p>
          <a:p>
            <a:r>
              <a:rPr lang="en-GB" b="0" i="0" dirty="0">
                <a:effectLst/>
              </a:rPr>
              <a:t>Hence</a:t>
            </a:r>
            <a:r>
              <a:rPr lang="en-GB" dirty="0"/>
              <a:t>, the necessity for as many resources as possible for people to learn about our Cosmic Environment, may it be from amateur astronomy or learning deep concepts about space. This is provided by BITSPACE.</a:t>
            </a:r>
            <a:endParaRPr lang="en-GB" b="0" i="0" dirty="0">
              <a:effectLst/>
            </a:endParaRPr>
          </a:p>
        </p:txBody>
      </p:sp>
    </p:spTree>
    <p:extLst>
      <p:ext uri="{BB962C8B-B14F-4D97-AF65-F5344CB8AC3E}">
        <p14:creationId xmlns:p14="http://schemas.microsoft.com/office/powerpoint/2010/main" val="360535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601F-1F50-4877-92E0-822DC085D1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5E6EEC-4E13-4EBA-A3FE-A70D94BA6CD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4AA0B1-E2ED-4F16-BEE4-71BCB1AA00DD}"/>
              </a:ext>
            </a:extLst>
          </p:cNvPr>
          <p:cNvPicPr>
            <a:picLocks noChangeAspect="1"/>
          </p:cNvPicPr>
          <p:nvPr/>
        </p:nvPicPr>
        <p:blipFill>
          <a:blip r:embed="rId2"/>
          <a:stretch>
            <a:fillRect/>
          </a:stretch>
        </p:blipFill>
        <p:spPr>
          <a:xfrm>
            <a:off x="390692" y="271825"/>
            <a:ext cx="11610807" cy="5884019"/>
          </a:xfrm>
          <a:prstGeom prst="rect">
            <a:avLst/>
          </a:prstGeom>
        </p:spPr>
      </p:pic>
    </p:spTree>
    <p:extLst>
      <p:ext uri="{BB962C8B-B14F-4D97-AF65-F5344CB8AC3E}">
        <p14:creationId xmlns:p14="http://schemas.microsoft.com/office/powerpoint/2010/main" val="49901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0995-71B0-48E3-9A3D-E4B9F3C8A3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140707-292D-44DD-B83F-D89C4C395DE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3A3EE82-7A85-454F-976E-3B3F39188F9B}"/>
              </a:ext>
            </a:extLst>
          </p:cNvPr>
          <p:cNvPicPr>
            <a:picLocks noChangeAspect="1"/>
          </p:cNvPicPr>
          <p:nvPr/>
        </p:nvPicPr>
        <p:blipFill>
          <a:blip r:embed="rId2"/>
          <a:stretch>
            <a:fillRect/>
          </a:stretch>
        </p:blipFill>
        <p:spPr>
          <a:xfrm>
            <a:off x="325438" y="337195"/>
            <a:ext cx="11541122" cy="5818649"/>
          </a:xfrm>
          <a:prstGeom prst="rect">
            <a:avLst/>
          </a:prstGeom>
        </p:spPr>
      </p:pic>
    </p:spTree>
    <p:extLst>
      <p:ext uri="{BB962C8B-B14F-4D97-AF65-F5344CB8AC3E}">
        <p14:creationId xmlns:p14="http://schemas.microsoft.com/office/powerpoint/2010/main" val="2602529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CC77-99FC-4BFE-8F6A-E33C09441C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775882-546E-43CD-A711-BCB4F04D537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A3FE9C1-1797-4F66-B179-28024CAA0B76}"/>
              </a:ext>
            </a:extLst>
          </p:cNvPr>
          <p:cNvPicPr>
            <a:picLocks noChangeAspect="1"/>
          </p:cNvPicPr>
          <p:nvPr/>
        </p:nvPicPr>
        <p:blipFill>
          <a:blip r:embed="rId2"/>
          <a:stretch>
            <a:fillRect/>
          </a:stretch>
        </p:blipFill>
        <p:spPr>
          <a:xfrm>
            <a:off x="352424" y="398839"/>
            <a:ext cx="11487150" cy="5827335"/>
          </a:xfrm>
          <a:prstGeom prst="rect">
            <a:avLst/>
          </a:prstGeom>
        </p:spPr>
      </p:pic>
    </p:spTree>
    <p:extLst>
      <p:ext uri="{BB962C8B-B14F-4D97-AF65-F5344CB8AC3E}">
        <p14:creationId xmlns:p14="http://schemas.microsoft.com/office/powerpoint/2010/main" val="193083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E631-3E4A-472D-8288-33DF3CBC55A2}"/>
              </a:ext>
            </a:extLst>
          </p:cNvPr>
          <p:cNvSpPr>
            <a:spLocks noGrp="1"/>
          </p:cNvSpPr>
          <p:nvPr>
            <p:ph type="title"/>
          </p:nvPr>
        </p:nvSpPr>
        <p:spPr/>
        <p:txBody>
          <a:bodyPr/>
          <a:lstStyle/>
          <a:p>
            <a:r>
              <a:rPr lang="en-IN" dirty="0"/>
              <a:t>Photo gallery page</a:t>
            </a:r>
          </a:p>
        </p:txBody>
      </p:sp>
      <p:pic>
        <p:nvPicPr>
          <p:cNvPr id="5" name="Picture 4">
            <a:extLst>
              <a:ext uri="{FF2B5EF4-FFF2-40B4-BE49-F238E27FC236}">
                <a16:creationId xmlns:a16="http://schemas.microsoft.com/office/drawing/2014/main" id="{7C26D178-83E6-4D6A-BA27-3889EF7FFFA2}"/>
              </a:ext>
            </a:extLst>
          </p:cNvPr>
          <p:cNvPicPr>
            <a:picLocks noChangeAspect="1"/>
          </p:cNvPicPr>
          <p:nvPr/>
        </p:nvPicPr>
        <p:blipFill>
          <a:blip r:embed="rId2"/>
          <a:stretch>
            <a:fillRect/>
          </a:stretch>
        </p:blipFill>
        <p:spPr>
          <a:xfrm>
            <a:off x="1254218" y="1933394"/>
            <a:ext cx="9153553" cy="4562474"/>
          </a:xfrm>
          <a:prstGeom prst="rect">
            <a:avLst/>
          </a:prstGeom>
        </p:spPr>
      </p:pic>
    </p:spTree>
    <p:extLst>
      <p:ext uri="{BB962C8B-B14F-4D97-AF65-F5344CB8AC3E}">
        <p14:creationId xmlns:p14="http://schemas.microsoft.com/office/powerpoint/2010/main" val="3155194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D74F-8C73-4CB2-AB7E-EAE50B103F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08CE05-73B6-4103-A1DF-123E30CB688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9F0F4F4-CFDD-4AC0-AF96-3BCC0D6CF856}"/>
              </a:ext>
            </a:extLst>
          </p:cNvPr>
          <p:cNvPicPr>
            <a:picLocks noChangeAspect="1"/>
          </p:cNvPicPr>
          <p:nvPr/>
        </p:nvPicPr>
        <p:blipFill>
          <a:blip r:embed="rId2"/>
          <a:stretch>
            <a:fillRect/>
          </a:stretch>
        </p:blipFill>
        <p:spPr>
          <a:xfrm>
            <a:off x="252412" y="330518"/>
            <a:ext cx="11687175" cy="5825326"/>
          </a:xfrm>
          <a:prstGeom prst="rect">
            <a:avLst/>
          </a:prstGeom>
        </p:spPr>
      </p:pic>
    </p:spTree>
    <p:extLst>
      <p:ext uri="{BB962C8B-B14F-4D97-AF65-F5344CB8AC3E}">
        <p14:creationId xmlns:p14="http://schemas.microsoft.com/office/powerpoint/2010/main" val="895395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35A4-F324-4A1A-8363-BBC7B4150AD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C56E6484-A901-4C29-B75A-EEDDF3A54A71}"/>
              </a:ext>
            </a:extLst>
          </p:cNvPr>
          <p:cNvSpPr>
            <a:spLocks noGrp="1"/>
          </p:cNvSpPr>
          <p:nvPr>
            <p:ph idx="1"/>
          </p:nvPr>
        </p:nvSpPr>
        <p:spPr/>
        <p:txBody>
          <a:bodyPr/>
          <a:lstStyle/>
          <a:p>
            <a:r>
              <a:rPr lang="en-IN" sz="1800" u="sng" dirty="0">
                <a:solidFill>
                  <a:schemeClr val="tx1"/>
                </a:solidFill>
                <a:hlinkClick r:id="rId2">
                  <a:extLst>
                    <a:ext uri="{A12FA001-AC4F-418D-AE19-62706E023703}">
                      <ahyp:hlinkClr xmlns:ahyp="http://schemas.microsoft.com/office/drawing/2018/hyperlinkcolor" val="tx"/>
                    </a:ext>
                  </a:extLst>
                </a:hlinkClick>
              </a:rPr>
              <a:t>https://www.cloudynights.com/index</a:t>
            </a:r>
            <a:endParaRPr lang="en-IN" sz="1800" u="sng" dirty="0">
              <a:solidFill>
                <a:schemeClr val="tx1"/>
              </a:solidFill>
            </a:endParaRPr>
          </a:p>
          <a:p>
            <a:r>
              <a:rPr lang="en-IN" u="sng" dirty="0">
                <a:solidFill>
                  <a:schemeClr val="tx1"/>
                </a:solidFill>
              </a:rPr>
              <a:t>https://space.com/</a:t>
            </a:r>
            <a:endParaRPr lang="en-IN" sz="1800" u="sng" dirty="0">
              <a:solidFill>
                <a:schemeClr val="tx1"/>
              </a:solidFill>
            </a:endParaRPr>
          </a:p>
          <a:p>
            <a:r>
              <a:rPr lang="en-IN" sz="1800" u="sng" dirty="0">
                <a:solidFill>
                  <a:schemeClr val="tx1"/>
                </a:solidFill>
                <a:hlinkClick r:id="rId3">
                  <a:extLst>
                    <a:ext uri="{A12FA001-AC4F-418D-AE19-62706E023703}">
                      <ahyp:hlinkClr xmlns:ahyp="http://schemas.microsoft.com/office/drawing/2018/hyperlinkcolor" val="tx"/>
                    </a:ext>
                  </a:extLst>
                </a:hlinkClick>
              </a:rPr>
              <a:t>http://www.oecd.org/innovation/inno/space-forum/</a:t>
            </a:r>
            <a:endParaRPr lang="en-IN" sz="1800" u="sng" dirty="0">
              <a:solidFill>
                <a:schemeClr val="tx1"/>
              </a:solidFill>
            </a:endParaRPr>
          </a:p>
          <a:p>
            <a:r>
              <a:rPr lang="en-IN" sz="1800" u="sng" dirty="0">
                <a:solidFill>
                  <a:schemeClr val="tx1"/>
                </a:solidFill>
                <a:hlinkClick r:id="rId4">
                  <a:extLst>
                    <a:ext uri="{A12FA001-AC4F-418D-AE19-62706E023703}">
                      <ahyp:hlinkClr xmlns:ahyp="http://schemas.microsoft.com/office/drawing/2018/hyperlinkcolor" val="tx"/>
                    </a:ext>
                  </a:extLst>
                </a:hlinkClick>
              </a:rPr>
              <a:t>https://www.websitebuilderexpert.com/building-websites/</a:t>
            </a:r>
            <a:endParaRPr lang="en-IN" sz="1800" u="sng" dirty="0">
              <a:solidFill>
                <a:schemeClr val="tx1"/>
              </a:solidFill>
            </a:endParaRPr>
          </a:p>
          <a:p>
            <a:r>
              <a:rPr lang="en-IN" sz="1800" u="sng" dirty="0">
                <a:solidFill>
                  <a:schemeClr val="tx1"/>
                </a:solidFill>
                <a:hlinkClick r:id="rId5">
                  <a:extLst>
                    <a:ext uri="{A12FA001-AC4F-418D-AE19-62706E023703}">
                      <ahyp:hlinkClr xmlns:ahyp="http://schemas.microsoft.com/office/drawing/2018/hyperlinkcolor" val="tx"/>
                    </a:ext>
                  </a:extLst>
                </a:hlinkClick>
              </a:rPr>
              <a:t>https://www.w3schools.com/html/</a:t>
            </a:r>
            <a:endParaRPr lang="en-IN" sz="1800" u="sng" dirty="0">
              <a:solidFill>
                <a:schemeClr val="tx1"/>
              </a:solidFill>
            </a:endParaRPr>
          </a:p>
          <a:p>
            <a:endParaRPr lang="en-IN" dirty="0"/>
          </a:p>
          <a:p>
            <a:endParaRPr lang="en-IN" dirty="0"/>
          </a:p>
        </p:txBody>
      </p:sp>
    </p:spTree>
    <p:extLst>
      <p:ext uri="{BB962C8B-B14F-4D97-AF65-F5344CB8AC3E}">
        <p14:creationId xmlns:p14="http://schemas.microsoft.com/office/powerpoint/2010/main" val="362629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4CC5-B147-4168-B276-A278CE4947FA}"/>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042C0C0B-312D-43F2-8000-263564FB4317}"/>
              </a:ext>
            </a:extLst>
          </p:cNvPr>
          <p:cNvSpPr>
            <a:spLocks noGrp="1"/>
          </p:cNvSpPr>
          <p:nvPr>
            <p:ph idx="1"/>
          </p:nvPr>
        </p:nvSpPr>
        <p:spPr/>
        <p:txBody>
          <a:bodyPr/>
          <a:lstStyle/>
          <a:p>
            <a:r>
              <a:rPr lang="en-GB" b="0" i="0" dirty="0">
                <a:effectLst/>
              </a:rPr>
              <a:t>With the growing interest of many people in Astronomy and space research, we have observed that not many platforms exist that cater to these specific needs. </a:t>
            </a:r>
          </a:p>
          <a:p>
            <a:r>
              <a:rPr lang="en-GB" dirty="0"/>
              <a:t>We also noticed that there are few to none websites which have heavily space and astronomy oriented forum websites with actual interactive UI s and a “space” to showcase Astro-Photography.</a:t>
            </a:r>
            <a:endParaRPr lang="en-GB" b="0" i="0" dirty="0">
              <a:effectLst/>
            </a:endParaRPr>
          </a:p>
          <a:p>
            <a:r>
              <a:rPr lang="en-GB" b="0" i="0" dirty="0">
                <a:effectLst/>
              </a:rPr>
              <a:t>As Astronomy and Stargazing is heavily based on region, we have observed there are few to none websites which exist that help amateur or experienced astronomers and people in general who are interested in Astronomy in India. </a:t>
            </a:r>
          </a:p>
          <a:p>
            <a:r>
              <a:rPr lang="en-GB" b="0" i="0" dirty="0">
                <a:effectLst/>
              </a:rPr>
              <a:t>We are planning to design a website to do exactly the same.</a:t>
            </a:r>
          </a:p>
          <a:p>
            <a:endParaRPr lang="en-IN" dirty="0"/>
          </a:p>
        </p:txBody>
      </p:sp>
    </p:spTree>
    <p:extLst>
      <p:ext uri="{BB962C8B-B14F-4D97-AF65-F5344CB8AC3E}">
        <p14:creationId xmlns:p14="http://schemas.microsoft.com/office/powerpoint/2010/main" val="423737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A0C7-516E-4A13-8A78-096857583FC2}"/>
              </a:ext>
            </a:extLst>
          </p:cNvPr>
          <p:cNvSpPr>
            <a:spLocks noGrp="1"/>
          </p:cNvSpPr>
          <p:nvPr>
            <p:ph type="title"/>
          </p:nvPr>
        </p:nvSpPr>
        <p:spPr/>
        <p:txBody>
          <a:bodyPr/>
          <a:lstStyle/>
          <a:p>
            <a:r>
              <a:rPr lang="en-IN" dirty="0"/>
              <a:t>Summary of the project (abstract )</a:t>
            </a:r>
          </a:p>
        </p:txBody>
      </p:sp>
      <p:sp>
        <p:nvSpPr>
          <p:cNvPr id="3" name="Content Placeholder 2">
            <a:extLst>
              <a:ext uri="{FF2B5EF4-FFF2-40B4-BE49-F238E27FC236}">
                <a16:creationId xmlns:a16="http://schemas.microsoft.com/office/drawing/2014/main" id="{4B430463-73B9-4266-B60D-D19003906FB8}"/>
              </a:ext>
            </a:extLst>
          </p:cNvPr>
          <p:cNvSpPr>
            <a:spLocks noGrp="1"/>
          </p:cNvSpPr>
          <p:nvPr>
            <p:ph idx="1"/>
          </p:nvPr>
        </p:nvSpPr>
        <p:spPr>
          <a:xfrm>
            <a:off x="581192" y="1832275"/>
            <a:ext cx="11029615" cy="4830416"/>
          </a:xfrm>
        </p:spPr>
        <p:txBody>
          <a:bodyPr>
            <a:normAutofit/>
          </a:bodyPr>
          <a:lstStyle/>
          <a:p>
            <a:r>
              <a:rPr lang="en-IN" dirty="0"/>
              <a:t>We are building an astronomy related website which provides many services which helps educate people on astronomy as well as other space related topics, it will help amateur astronomers overcome their fears of entering into the field of Stargazing and Astro-photography, it will also help experienced astronomers to find out real time news and data feeds about space and related topics. Users will be most active on the forum pages where many questions can be asked, topics can be discussed, people can also showcase their Astro-photography and many more, ALL in one place. The Website will be responsive , secure, accessible, highly efficient and also search engine optimized.</a:t>
            </a:r>
          </a:p>
          <a:p>
            <a:r>
              <a:rPr lang="en-IN" dirty="0"/>
              <a:t>We will be using tools in 2 phases of web development:</a:t>
            </a:r>
          </a:p>
          <a:p>
            <a:pPr lvl="1"/>
            <a:r>
              <a:rPr lang="en-IN" dirty="0"/>
              <a:t>Front-end: HTML5, CSS3, JavaScript, React to meet the above mentioned needs.</a:t>
            </a:r>
          </a:p>
          <a:p>
            <a:pPr lvl="1"/>
            <a:r>
              <a:rPr lang="en-IN" dirty="0"/>
              <a:t>Back-end: Node.js , MongoDB (Database)</a:t>
            </a:r>
          </a:p>
          <a:p>
            <a:pPr marL="324000" lvl="1" indent="0">
              <a:buNone/>
            </a:pPr>
            <a:r>
              <a:rPr lang="en-IN" dirty="0"/>
              <a:t> 			(subject to change)</a:t>
            </a:r>
          </a:p>
          <a:p>
            <a:pPr lvl="1"/>
            <a:r>
              <a:rPr lang="en-IN" dirty="0"/>
              <a:t>Git and GitHub for Project Efficiency and Consistency.</a:t>
            </a:r>
          </a:p>
        </p:txBody>
      </p:sp>
    </p:spTree>
    <p:extLst>
      <p:ext uri="{BB962C8B-B14F-4D97-AF65-F5344CB8AC3E}">
        <p14:creationId xmlns:p14="http://schemas.microsoft.com/office/powerpoint/2010/main" val="50920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6994-45E3-4144-B1BB-D8376777DAD2}"/>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D8EB4870-6CD8-4429-A874-F180303164E2}"/>
              </a:ext>
            </a:extLst>
          </p:cNvPr>
          <p:cNvSpPr>
            <a:spLocks noGrp="1"/>
          </p:cNvSpPr>
          <p:nvPr>
            <p:ph idx="1"/>
          </p:nvPr>
        </p:nvSpPr>
        <p:spPr>
          <a:xfrm>
            <a:off x="581192" y="2001078"/>
            <a:ext cx="11029615" cy="4585252"/>
          </a:xfrm>
        </p:spPr>
        <p:txBody>
          <a:bodyPr>
            <a:normAutofit lnSpcReduction="10000"/>
          </a:bodyPr>
          <a:lstStyle/>
          <a:p>
            <a:r>
              <a:rPr lang="en-GB" b="0" i="0" dirty="0">
                <a:effectLst/>
              </a:rPr>
              <a:t>The website will be mostly a forum-based style, where users will be able to post their questions and similarly give answers to other people with questions about astronomy and any space related topics. </a:t>
            </a:r>
          </a:p>
          <a:p>
            <a:r>
              <a:rPr lang="en-GB" dirty="0"/>
              <a:t>The Website will contain a Photo-gallery page where users can post their Astro-Photography and have a feed of Images from others.</a:t>
            </a:r>
            <a:endParaRPr lang="en-GB" b="0" i="0" dirty="0">
              <a:effectLst/>
            </a:endParaRPr>
          </a:p>
          <a:p>
            <a:r>
              <a:rPr lang="en-GB" b="0" i="0" dirty="0">
                <a:effectLst/>
              </a:rPr>
              <a:t>The Website will also contain a News facility to provide the users with updated news and information related to astronomy and space. News from ISRO/NASA/ROSCOSMOS and many other space agencies will also be available. </a:t>
            </a:r>
          </a:p>
          <a:p>
            <a:r>
              <a:rPr lang="en-GB" b="0" i="0" dirty="0">
                <a:effectLst/>
              </a:rPr>
              <a:t>Any astronomical events for instance, information on eclipses, comets, etc can be provided. Website will also include a login service and make users unique to their website IDs. </a:t>
            </a:r>
          </a:p>
          <a:p>
            <a:r>
              <a:rPr lang="en-GB" b="0" i="0" dirty="0">
                <a:effectLst/>
              </a:rPr>
              <a:t>We are also going to include pages for </a:t>
            </a:r>
            <a:r>
              <a:rPr lang="en-GB" dirty="0"/>
              <a:t>producers and retailers of </a:t>
            </a:r>
            <a:r>
              <a:rPr lang="en-GB" b="0" i="0" dirty="0">
                <a:effectLst/>
              </a:rPr>
              <a:t>astronomical equipment/technologies and games to promote their products.</a:t>
            </a:r>
          </a:p>
          <a:p>
            <a:r>
              <a:rPr lang="en-GB" b="0" i="0" dirty="0">
                <a:effectLst/>
              </a:rPr>
              <a:t>For Future Development, we can also implement a built-in service in the website to gather the user's GPS information and give accurate weather data and star chart data based on their location in the country or the planet.</a:t>
            </a:r>
          </a:p>
          <a:p>
            <a:endParaRPr lang="en-IN" dirty="0"/>
          </a:p>
        </p:txBody>
      </p:sp>
    </p:spTree>
    <p:extLst>
      <p:ext uri="{BB962C8B-B14F-4D97-AF65-F5344CB8AC3E}">
        <p14:creationId xmlns:p14="http://schemas.microsoft.com/office/powerpoint/2010/main" val="222291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D35D-8542-420A-A6CE-3B81908334DC}"/>
              </a:ext>
            </a:extLst>
          </p:cNvPr>
          <p:cNvSpPr>
            <a:spLocks noGrp="1"/>
          </p:cNvSpPr>
          <p:nvPr>
            <p:ph type="title"/>
          </p:nvPr>
        </p:nvSpPr>
        <p:spPr/>
        <p:txBody>
          <a:bodyPr/>
          <a:lstStyle/>
          <a:p>
            <a:r>
              <a:rPr lang="en-IN" dirty="0"/>
              <a:t>Compare your work V/s existing work</a:t>
            </a:r>
          </a:p>
        </p:txBody>
      </p:sp>
      <p:sp>
        <p:nvSpPr>
          <p:cNvPr id="3" name="Content Placeholder 2">
            <a:extLst>
              <a:ext uri="{FF2B5EF4-FFF2-40B4-BE49-F238E27FC236}">
                <a16:creationId xmlns:a16="http://schemas.microsoft.com/office/drawing/2014/main" id="{7FE294F3-8ABD-4384-855C-B8E0C4961534}"/>
              </a:ext>
            </a:extLst>
          </p:cNvPr>
          <p:cNvSpPr>
            <a:spLocks noGrp="1"/>
          </p:cNvSpPr>
          <p:nvPr>
            <p:ph idx="1"/>
          </p:nvPr>
        </p:nvSpPr>
        <p:spPr>
          <a:xfrm>
            <a:off x="581192" y="2180496"/>
            <a:ext cx="3390733" cy="3678303"/>
          </a:xfrm>
        </p:spPr>
        <p:txBody>
          <a:bodyPr/>
          <a:lstStyle/>
          <a:p>
            <a:r>
              <a:rPr lang="en-IN" dirty="0"/>
              <a:t>There exists a website called CLOUDY NIGHTS</a:t>
            </a:r>
          </a:p>
          <a:p>
            <a:r>
              <a:rPr lang="en-IN" sz="1800" dirty="0"/>
              <a:t>Cloudy Nights is a forum which also features articles and reviews.</a:t>
            </a:r>
          </a:p>
          <a:p>
            <a:endParaRPr lang="en-IN" dirty="0"/>
          </a:p>
          <a:p>
            <a:endParaRPr lang="en-IN" dirty="0"/>
          </a:p>
          <a:p>
            <a:endParaRPr lang="en-IN" dirty="0"/>
          </a:p>
        </p:txBody>
      </p:sp>
      <p:pic>
        <p:nvPicPr>
          <p:cNvPr id="7" name="Picture 6">
            <a:extLst>
              <a:ext uri="{FF2B5EF4-FFF2-40B4-BE49-F238E27FC236}">
                <a16:creationId xmlns:a16="http://schemas.microsoft.com/office/drawing/2014/main" id="{8C6E0986-B81E-4D73-8F0D-F4368E3BA201}"/>
              </a:ext>
            </a:extLst>
          </p:cNvPr>
          <p:cNvPicPr>
            <a:picLocks noChangeAspect="1"/>
          </p:cNvPicPr>
          <p:nvPr/>
        </p:nvPicPr>
        <p:blipFill>
          <a:blip r:embed="rId2"/>
          <a:stretch>
            <a:fillRect/>
          </a:stretch>
        </p:blipFill>
        <p:spPr>
          <a:xfrm>
            <a:off x="4076700" y="2072881"/>
            <a:ext cx="7857957" cy="3785918"/>
          </a:xfrm>
          <a:prstGeom prst="rect">
            <a:avLst/>
          </a:prstGeom>
        </p:spPr>
      </p:pic>
    </p:spTree>
    <p:extLst>
      <p:ext uri="{BB962C8B-B14F-4D97-AF65-F5344CB8AC3E}">
        <p14:creationId xmlns:p14="http://schemas.microsoft.com/office/powerpoint/2010/main" val="2470946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617AFD-34F3-43DC-B0FA-2BDED5D60AA0}"/>
              </a:ext>
            </a:extLst>
          </p:cNvPr>
          <p:cNvSpPr>
            <a:spLocks noGrp="1"/>
          </p:cNvSpPr>
          <p:nvPr>
            <p:ph idx="1"/>
          </p:nvPr>
        </p:nvSpPr>
        <p:spPr/>
        <p:txBody>
          <a:bodyPr/>
          <a:lstStyle/>
          <a:p>
            <a:r>
              <a:rPr lang="en-IN" sz="2000" dirty="0"/>
              <a:t>We aim to incorporate more features into our website. These include:</a:t>
            </a:r>
          </a:p>
          <a:p>
            <a:pPr lvl="1"/>
            <a:r>
              <a:rPr lang="en-IN" sz="1800" dirty="0"/>
              <a:t>A provision for our users to get in contact with an exclusive Dealers (future enhancement).</a:t>
            </a:r>
          </a:p>
          <a:p>
            <a:pPr lvl="1"/>
            <a:r>
              <a:rPr lang="en-IN" sz="1800" dirty="0"/>
              <a:t>Allow for users to send in their stargazing images which we will incorporate into the Gallery.</a:t>
            </a:r>
          </a:p>
          <a:p>
            <a:pPr lvl="1"/>
            <a:r>
              <a:rPr lang="en-GB" sz="1800" b="0" i="0" dirty="0">
                <a:effectLst/>
              </a:rPr>
              <a:t>For Future Development, we can also implement a built-in service in the website to gather the user's GPS information and give accurate weather data and star chart data based on their location in the country or the planet.</a:t>
            </a:r>
          </a:p>
          <a:p>
            <a:endParaRPr lang="en-IN" dirty="0"/>
          </a:p>
        </p:txBody>
      </p:sp>
    </p:spTree>
    <p:extLst>
      <p:ext uri="{BB962C8B-B14F-4D97-AF65-F5344CB8AC3E}">
        <p14:creationId xmlns:p14="http://schemas.microsoft.com/office/powerpoint/2010/main" val="48585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C26E75-EC4A-4953-84D7-4622C6A7E098}"/>
              </a:ext>
            </a:extLst>
          </p:cNvPr>
          <p:cNvSpPr>
            <a:spLocks noGrp="1"/>
          </p:cNvSpPr>
          <p:nvPr>
            <p:ph idx="1"/>
          </p:nvPr>
        </p:nvSpPr>
        <p:spPr>
          <a:xfrm>
            <a:off x="581192" y="2180496"/>
            <a:ext cx="2590633" cy="3678303"/>
          </a:xfrm>
        </p:spPr>
        <p:txBody>
          <a:bodyPr/>
          <a:lstStyle/>
          <a:p>
            <a:r>
              <a:rPr lang="en-IN" dirty="0"/>
              <a:t>Further,  our website will have a fairly modern and clean feel to it that will provide for a pleasant user experience (as the Cloudy Nights website seems monotone and slightly of putting with the tan shade overall.)</a:t>
            </a:r>
          </a:p>
          <a:p>
            <a:endParaRPr lang="en-IN" dirty="0"/>
          </a:p>
        </p:txBody>
      </p:sp>
      <p:pic>
        <p:nvPicPr>
          <p:cNvPr id="5" name="Picture 4">
            <a:extLst>
              <a:ext uri="{FF2B5EF4-FFF2-40B4-BE49-F238E27FC236}">
                <a16:creationId xmlns:a16="http://schemas.microsoft.com/office/drawing/2014/main" id="{BE13F3F7-A2B5-42E1-82E8-03D0B1E1A9AE}"/>
              </a:ext>
            </a:extLst>
          </p:cNvPr>
          <p:cNvPicPr>
            <a:picLocks noChangeAspect="1"/>
          </p:cNvPicPr>
          <p:nvPr/>
        </p:nvPicPr>
        <p:blipFill>
          <a:blip r:embed="rId2"/>
          <a:stretch>
            <a:fillRect/>
          </a:stretch>
        </p:blipFill>
        <p:spPr>
          <a:xfrm>
            <a:off x="3171825" y="2175084"/>
            <a:ext cx="8498140" cy="4142843"/>
          </a:xfrm>
          <a:prstGeom prst="rect">
            <a:avLst/>
          </a:prstGeom>
        </p:spPr>
      </p:pic>
    </p:spTree>
    <p:extLst>
      <p:ext uri="{BB962C8B-B14F-4D97-AF65-F5344CB8AC3E}">
        <p14:creationId xmlns:p14="http://schemas.microsoft.com/office/powerpoint/2010/main" val="4264903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5E177-E68F-4BD0-8575-50E07E2F7BA3}"/>
              </a:ext>
            </a:extLst>
          </p:cNvPr>
          <p:cNvSpPr>
            <a:spLocks noGrp="1"/>
          </p:cNvSpPr>
          <p:nvPr>
            <p:ph idx="1"/>
          </p:nvPr>
        </p:nvSpPr>
        <p:spPr>
          <a:xfrm>
            <a:off x="581193" y="2180496"/>
            <a:ext cx="2314408" cy="3678303"/>
          </a:xfrm>
        </p:spPr>
        <p:txBody>
          <a:bodyPr/>
          <a:lstStyle/>
          <a:p>
            <a:r>
              <a:rPr lang="en-IN" dirty="0"/>
              <a:t>There also exists a platform called OECD Space Forum</a:t>
            </a:r>
          </a:p>
          <a:p>
            <a:endParaRPr lang="en-IN" dirty="0"/>
          </a:p>
        </p:txBody>
      </p:sp>
      <p:pic>
        <p:nvPicPr>
          <p:cNvPr id="5" name="Picture 4">
            <a:extLst>
              <a:ext uri="{FF2B5EF4-FFF2-40B4-BE49-F238E27FC236}">
                <a16:creationId xmlns:a16="http://schemas.microsoft.com/office/drawing/2014/main" id="{0365CCC2-430B-4B41-9B5E-B819A49CF03D}"/>
              </a:ext>
            </a:extLst>
          </p:cNvPr>
          <p:cNvPicPr>
            <a:picLocks noChangeAspect="1"/>
          </p:cNvPicPr>
          <p:nvPr/>
        </p:nvPicPr>
        <p:blipFill>
          <a:blip r:embed="rId2"/>
          <a:stretch>
            <a:fillRect/>
          </a:stretch>
        </p:blipFill>
        <p:spPr>
          <a:xfrm>
            <a:off x="2895601" y="2180496"/>
            <a:ext cx="8101642" cy="3806084"/>
          </a:xfrm>
          <a:prstGeom prst="rect">
            <a:avLst/>
          </a:prstGeom>
        </p:spPr>
      </p:pic>
    </p:spTree>
    <p:extLst>
      <p:ext uri="{BB962C8B-B14F-4D97-AF65-F5344CB8AC3E}">
        <p14:creationId xmlns:p14="http://schemas.microsoft.com/office/powerpoint/2010/main" val="231353433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358</TotalTime>
  <Words>1059</Words>
  <Application>Microsoft Office PowerPoint</Application>
  <PresentationFormat>Widescreen</PresentationFormat>
  <Paragraphs>57</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Gill Sans MT</vt:lpstr>
      <vt:lpstr>Wingdings 2</vt:lpstr>
      <vt:lpstr>Dividend</vt:lpstr>
      <vt:lpstr>ASTRONOMY FORUM WEBSITE (BITSPACE)</vt:lpstr>
      <vt:lpstr>Introduction</vt:lpstr>
      <vt:lpstr>Motivation</vt:lpstr>
      <vt:lpstr>Summary of the project (abstract )</vt:lpstr>
      <vt:lpstr>Objectives</vt:lpstr>
      <vt:lpstr>Compare your work V/s existing work</vt:lpstr>
      <vt:lpstr>PowerPoint Presentation</vt:lpstr>
      <vt:lpstr>PowerPoint Presentation</vt:lpstr>
      <vt:lpstr>PowerPoint Presentation</vt:lpstr>
      <vt:lpstr>PowerPoint Presentation</vt:lpstr>
      <vt:lpstr>Client &amp; End users of the system</vt:lpstr>
      <vt:lpstr>Prototype of the complete system: Landing Page</vt:lpstr>
      <vt:lpstr>PowerPoint Presentation</vt:lpstr>
      <vt:lpstr>PowerPoint Presentation</vt:lpstr>
      <vt:lpstr>PowerPoint Presentation</vt:lpstr>
      <vt:lpstr>PowerPoint Presentation</vt:lpstr>
      <vt:lpstr>PowerPoint Presentation</vt:lpstr>
      <vt:lpstr>Landing page</vt:lpstr>
      <vt:lpstr>PowerPoint Presentation</vt:lpstr>
      <vt:lpstr>PowerPoint Presentation</vt:lpstr>
      <vt:lpstr>PowerPoint Presentation</vt:lpstr>
      <vt:lpstr>PowerPoint Presentation</vt:lpstr>
      <vt:lpstr>Photo gallery page</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Sneha Kiron</dc:creator>
  <cp:lastModifiedBy>ANURAG PARCHA</cp:lastModifiedBy>
  <cp:revision>34</cp:revision>
  <dcterms:created xsi:type="dcterms:W3CDTF">2020-08-19T18:17:12Z</dcterms:created>
  <dcterms:modified xsi:type="dcterms:W3CDTF">2020-08-21T14:24:38Z</dcterms:modified>
</cp:coreProperties>
</file>